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5C3E2C4-D45F-96F0-AEF5-056B6DC1B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39B573D-1C22-095A-49FD-7B03F50D94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2C7A2165-5246-0DC9-AD11-78799B3C0F0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55A7AEF9-55CA-5A23-4899-1A722C12CC4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8C1D7D-50C4-4353-8381-E549415E66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D1F0064-CBCD-D815-1C0A-43ECE5DC01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92F69B1-F42F-A232-19D2-4B834D078E7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9E1A9D52-9B73-93A9-3911-4855A4B383A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AF14E486-34DF-053B-BB53-9BB0C2F1E9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2E5D5E30-6766-3D29-EAFB-D8C18B2DEE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A753DF2E-12FD-0981-1726-C3FE10270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7D5E38-E8AF-40A6-81A3-C4CD289DFF2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424EA8-9DFB-E70E-B271-14A55BF62F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F58C3-D43E-4CA6-8995-53BEEFF3B9B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4F5762CF-6C26-B32E-80B6-D269F73A3B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E3C4F16-638D-073A-C8CF-7DE59973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3018ED-1DA9-B845-7982-A791DFBFB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6EC76-F27D-4259-BE72-91CE1B1F11B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2284041-6BB5-098C-9CFF-0783596A30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0BA2CF5-DB6F-1167-ED87-7F0942B38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D43472-7C4A-DA7D-0E54-B6D74FFC4B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E3E51-2F54-4DBC-B654-5FB3E2BC8F0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F117939-BC03-838C-E287-926D974A6C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CD01706-B566-ACEB-094A-F7D164FD5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6DBCC9-CF71-09B8-6746-4DF1B9C8F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CF74C-FFF8-496B-857A-0841A8BF5C4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999F8EC-75FD-9F59-D6E1-28302EA943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91DAED6-84FB-8F75-B309-F2DA25577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80F359-E617-57D7-20C3-C218BC3F9F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48275-D963-4134-95D0-8992C5C50FF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32BBFF9-E605-9C1A-4F52-CB82D87838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0ABEB81-05DB-8229-815D-591CE5706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B15161-0530-9FC2-C3C3-69D5A5F04E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6F620-B188-44C7-AD01-923A73050D6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888459A-E186-C9ED-E1E8-B73B174EAB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CF7814F-DADB-E364-D990-7D3C5BC3D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FE1C93-E1B2-B3D3-2799-710F95D492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4F21E-A5D0-4A2C-999C-BB5B10C8AD2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02A833AA-A9B7-59C3-2D16-3BBE2B134B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41551A3-B8BD-6915-BA96-9F9E3D98E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90318A-38BD-4326-BB25-5D047245D1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68A3B-C506-4848-8A08-4E7557D9389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2DB7860-A46C-0B56-ECC2-8F5208CB77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D2112B3-5236-337F-6C7B-943CBA040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75EEEA-9F45-9FE4-E4F7-D3281D7BC5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DD17E-D9C6-4A55-BB3E-5DDCD2FC049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F057ECC-47C1-7541-F4D6-FF453BA93F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28C6460-13F3-A60C-6310-B78F6209D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88AFBA-16EC-251F-9256-526BB2303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CAC91-6CD7-4CE0-8A98-F54B13DBCFC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1D4D2427-352B-06C5-79BD-73505CFB74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AF5CCF6-C08D-5C23-5C76-01BB5BA80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8D346-5279-1B14-CC41-03F23252A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06796-4191-2E11-4762-52B82C0F5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71A9A-B1B5-9479-A441-D2E6E15D4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79B15-A8E9-8304-AC4E-4FEA487F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E5B9C-F85A-B8BC-9553-0B8FFE7A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C6794-E8EE-447F-9824-BB326B0C11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2159911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911CD-5FEC-7B57-EEB9-A107AB489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E951F-931D-71EB-B3FC-437BD611B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F28E2-745D-1501-5035-6A63E4E92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9C0F5-FD51-6630-F875-F2904F37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D6B64-B2D3-3A9A-F229-462E5F69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A3E5-EEE3-42BD-86DE-831F7EC5CB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4681813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6D0C6-264C-419F-2A01-D314B6889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C0545-BC81-E493-01F5-F8972D8FF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5701A-A85F-2D3F-7707-20C3FE62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E5FF5-26F9-8D01-D7A1-183B74DCF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9846-A0FF-5C92-C294-0FF2B198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36388-EA4B-4412-A88D-552E8E088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4027966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6FCA-A827-4483-6CFD-23A7E0EC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D0BC1-F1CB-E7CA-59B3-13E8F402633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EE4ABD41-8730-E318-EF64-DFA79292F5D1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00036-EBDB-949D-31F7-C38F43D1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E4234-AE29-1A70-BBCF-A1C2B57E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62E4F-C7C2-0EFF-0FB1-08B85411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C3CC97D-3B35-4BC1-ADAC-3C5F5CA380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0074414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C0988-B265-1738-D6B4-1B90A8A42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67DC5478-2A3E-8F28-D3FC-70F5F1F04A64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E1D29-F200-2302-9933-34F959401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D6177-D154-6A65-21D5-38E25F1619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D946A-F751-C449-822D-165AF343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61608-49B5-AD2F-EA35-8EBA2CCE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FFAB4B-22AA-404F-9B56-D0ADAFC5C9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933709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B0D87-AD74-B1EA-B839-C976B60D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9E45-AD8D-9B5B-0E66-FA7E2A12E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0F55F-34A1-3570-6896-0B67CC56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201E8-68C0-B033-3037-D24162C1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1E2F5-ED2D-E2B2-EC68-18172E8E6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A285C-8163-4A81-B743-5AE193AE31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6233094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5D4FD-6775-EC16-D322-B3B5F4527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1D058-F63A-7CCC-26C4-59664522E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C217C-E5BB-A7C4-3146-729CFCA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F5D89-5A60-5FDC-E51D-45847A919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0B676-86C5-47C5-86C8-1C1D139F6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3A7C7-1778-402D-91AF-DF44C9184E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11098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374B-142B-C19D-94B6-DC2F1E677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B37CC-4A20-5AFE-B942-060AB9A7F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C142F-617D-2C0C-2080-E68991CA0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DD02E-AC27-62D9-D79D-9E4B4858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9DFED-D579-7978-A103-450D88AA9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0DC1F-9CDD-E86A-3DC9-FE3C8E3B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7EC9B-1B8B-4776-B7E7-F517E153B4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7652859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DDDE1-0849-34E9-B745-8EF989DA2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0FBA8-4A3C-3692-6E22-261191413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83070-E0A6-4DF6-57F3-7ADFCC7C4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40CDD4-0411-3EC2-EDF2-2EE645EC6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501B2-A7EE-18DE-E009-89A20195FA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9455C-8A25-176B-D5EB-725F04EC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95088-DEB5-717A-1D9D-AC8F5DD4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418A7-2E57-5132-11C8-1F57AA1DF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9DCCB-747A-4F2B-8A5F-D30BD74159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6763484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C65AF-E99A-EC8F-394A-89B2970A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272EA-DEEA-C8B1-3905-061BA970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F6259-2681-FC26-40B9-3FB5CD40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1575F-8BD3-F114-B893-C7699986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6CB32-DF7B-48C3-9DBA-8A05C991D3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4026410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87C0B6-FDFA-AFE3-68FB-C0EABDFA0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441A00-33C7-8C7A-CF5F-83175008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583E91-A0A0-6364-BCD5-F8B076CF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FC6DF-A580-4C06-A227-BA5D8658A6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7265755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E9E70-1772-7C63-8F8D-8FD8B948D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0F9FB-2818-0BF7-D7C8-1BEC25B6A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45621-2BCF-0AF6-B97D-5EC50B9CB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28D14-B167-5432-DE7E-1E666C44D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91362-A55F-344B-47DB-C867BC7A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3B8B7-B733-B95A-76CF-D911017E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823AA-49B6-4500-A79B-5ACC1049DE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9653823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7C1A-337C-3FF6-3768-2E4307093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ABD610-1467-64F9-5C32-1B1C2CCFA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18794-C324-F606-88F0-F5AE77A4E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04C88-511A-3F8A-5CBE-1147CC75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6F209-C7CF-25DD-FE2B-0ABB58236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83009-0DF4-DA19-DE97-EE6427E3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86CDE-F762-4B8E-839B-AFB020BE67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0674328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674BFA0-45D9-A5B4-1173-0FAA3EDC3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D8770A-3C11-3116-27C2-C50812937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D007DC2-7A5D-880F-932A-4BB56B0F3F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80BEBD-97F8-7B5F-1AB2-2195FA8351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7698AA2-6F88-3951-CE1F-CE8E04A21B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C754FF-D5CC-4D0D-9AD8-3540E9785FF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09B8B5F-8B8F-61B0-4CE2-5C27A02BF0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/>
              <a:t>13.6 Oils and Fats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0EA786A-4048-96BE-1947-6475B60015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  <p:graphicFrame>
        <p:nvGraphicFramePr>
          <p:cNvPr id="2053" name="Object 5">
            <a:extLst>
              <a:ext uri="{FF2B5EF4-FFF2-40B4-BE49-F238E27FC236}">
                <a16:creationId xmlns:a16="http://schemas.microsoft.com/office/drawing/2014/main" id="{E932DA22-FFE7-92FA-4618-7E7FC7BB02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3581400"/>
          <a:ext cx="1738313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738080" imgH="2154600" progId="MS_ClipArt_Gallery.5">
                  <p:embed/>
                </p:oleObj>
              </mc:Choice>
              <mc:Fallback>
                <p:oleObj name="Clip" r:id="rId3" imgW="1738080" imgH="2154600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81400"/>
                        <a:ext cx="1738313" cy="215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>
            <a:extLst>
              <a:ext uri="{FF2B5EF4-FFF2-40B4-BE49-F238E27FC236}">
                <a16:creationId xmlns:a16="http://schemas.microsoft.com/office/drawing/2014/main" id="{C09A1791-F9C2-3394-B9CE-9D7BAE19EB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4038600"/>
          <a:ext cx="20574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6447240" imgH="4219920" progId="MS_ClipArt_Gallery.5">
                  <p:embed/>
                </p:oleObj>
              </mc:Choice>
              <mc:Fallback>
                <p:oleObj name="Clip" r:id="rId5" imgW="6447240" imgH="4219920" progId="MS_ClipArt_Gallery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38600"/>
                        <a:ext cx="2057400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85E9D619-4CDF-0337-6EF1-F046907E7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BE78E54-1EBB-1140-6D6F-9E7217F1D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i="1">
                <a:latin typeface="Courier New" panose="02070309020205020404" pitchFamily="49" charset="0"/>
              </a:rPr>
              <a:t>Chemical structure.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CE12D20-3652-8243-13FF-2AB07AA2C0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772400" cy="2286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latin typeface="Courier New" panose="02070309020205020404" pitchFamily="49" charset="0"/>
              </a:rPr>
              <a:t>Oils and fats – important for storing chemical energy in living things.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latin typeface="Courier New" panose="02070309020205020404" pitchFamily="49" charset="0"/>
              </a:rPr>
              <a:t>Oils are liquids – fats are solids.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latin typeface="Courier New" panose="02070309020205020404" pitchFamily="49" charset="0"/>
              </a:rPr>
              <a:t>Made from </a:t>
            </a:r>
            <a:r>
              <a:rPr lang="en-GB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esters</a:t>
            </a:r>
            <a:r>
              <a:rPr lang="en-GB" altLang="en-US" sz="2400">
                <a:latin typeface="Courier New" panose="02070309020205020404" pitchFamily="49" charset="0"/>
              </a:rPr>
              <a:t> of </a:t>
            </a:r>
            <a:r>
              <a:rPr lang="en-GB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propane-1,2,3,triol</a:t>
            </a:r>
            <a:r>
              <a:rPr lang="en-GB" altLang="en-US" sz="2400">
                <a:latin typeface="Courier New" panose="02070309020205020404" pitchFamily="49" charset="0"/>
              </a:rPr>
              <a:t> (glycerol) + long chain carboxylic acids </a:t>
            </a:r>
            <a:r>
              <a:rPr lang="en-GB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RCOOH</a:t>
            </a:r>
            <a:r>
              <a:rPr lang="en-GB" altLang="en-US" sz="2400">
                <a:latin typeface="Courier New" panose="02070309020205020404" pitchFamily="49" charset="0"/>
              </a:rPr>
              <a:t>.</a:t>
            </a:r>
            <a:endParaRPr lang="en-GB" altLang="en-US" sz="2800"/>
          </a:p>
        </p:txBody>
      </p:sp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DA9F85E5-AFB6-500E-8AAD-76227D6DEA6F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1676400" y="4343400"/>
          <a:ext cx="645795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458040" imgH="2152800" progId="Word.Document.8">
                  <p:embed/>
                </p:oleObj>
              </mc:Choice>
              <mc:Fallback>
                <p:oleObj name="Document" r:id="rId3" imgW="6458040" imgH="21528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343400"/>
                        <a:ext cx="6457950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>
            <a:extLst>
              <a:ext uri="{FF2B5EF4-FFF2-40B4-BE49-F238E27FC236}">
                <a16:creationId xmlns:a16="http://schemas.microsoft.com/office/drawing/2014/main" id="{0F539228-7AA1-152C-5AD7-A7D6618F8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28198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0" name="Rectangle 8">
            <a:extLst>
              <a:ext uri="{FF2B5EF4-FFF2-40B4-BE49-F238E27FC236}">
                <a16:creationId xmlns:a16="http://schemas.microsoft.com/office/drawing/2014/main" id="{DA13969A-E182-D7DB-D6B9-A92C920CB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533400"/>
          </a:xfrm>
        </p:spPr>
        <p:txBody>
          <a:bodyPr/>
          <a:lstStyle/>
          <a:p>
            <a:r>
              <a:rPr lang="en-GB" altLang="en-US" sz="2000" i="1"/>
              <a:t>Table 11 Common fatty acids</a:t>
            </a:r>
            <a:endParaRPr lang="en-GB" altLang="en-US"/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0C60B35-8E01-E8F3-AC78-0096A7027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Types of triesters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69E352-D299-2EE1-AC81-ADEA7F6E6D5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Triesters </a:t>
            </a:r>
            <a:r>
              <a:rPr lang="en-GB" altLang="en-US" sz="2400">
                <a:latin typeface="Courier New" panose="02070309020205020404" pitchFamily="49" charset="0"/>
              </a:rPr>
              <a:t>(triglycerides)</a:t>
            </a:r>
            <a:r>
              <a:rPr lang="en-GB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GB" altLang="en-US" sz="2400">
                <a:latin typeface="Courier New" panose="02070309020205020404" pitchFamily="49" charset="0"/>
              </a:rPr>
              <a:t>– 3 carboxylic acids react with triol.</a:t>
            </a:r>
          </a:p>
          <a:p>
            <a:r>
              <a:rPr lang="en-GB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Mixed triesters </a:t>
            </a:r>
            <a:r>
              <a:rPr lang="en-GB" altLang="en-US" sz="2400">
                <a:latin typeface="Courier New" panose="02070309020205020404" pitchFamily="49" charset="0"/>
              </a:rPr>
              <a:t>– three acid groups, not all alike often found in natural oils and fats.</a:t>
            </a:r>
          </a:p>
        </p:txBody>
      </p:sp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C69016E2-27A2-7E57-F6D0-E83B0E57048F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609600" y="2362200"/>
          <a:ext cx="44958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759840" imgH="1531800" progId="Word.Document.8">
                  <p:embed/>
                </p:oleObj>
              </mc:Choice>
              <mc:Fallback>
                <p:oleObj name="Document" r:id="rId3" imgW="3759840" imgH="15318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4495800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249461B-9AA7-0020-63A2-2F962465F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i="1">
                <a:solidFill>
                  <a:schemeClr val="tx1"/>
                </a:solidFill>
                <a:latin typeface="Courier New" panose="02070309020205020404" pitchFamily="49" charset="0"/>
              </a:rPr>
              <a:t>Fats and fatty acids.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7B10189-01D2-E7C4-AF1F-357BCA622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altLang="en-US" sz="2400">
                <a:latin typeface="Courier New" panose="02070309020205020404" pitchFamily="49" charset="0"/>
              </a:rPr>
              <a:t>Unbranched hydrocarbon chains.</a:t>
            </a:r>
          </a:p>
          <a:p>
            <a:pPr>
              <a:spcBef>
                <a:spcPts val="600"/>
              </a:spcBef>
            </a:pPr>
            <a:r>
              <a:rPr lang="en-GB" altLang="en-US" sz="2400">
                <a:latin typeface="Courier New" panose="02070309020205020404" pitchFamily="49" charset="0"/>
              </a:rPr>
              <a:t>Called fatty acids – occur in fats!!!</a:t>
            </a:r>
          </a:p>
          <a:p>
            <a:pPr>
              <a:spcBef>
                <a:spcPts val="600"/>
              </a:spcBef>
            </a:pPr>
            <a:r>
              <a:rPr lang="en-GB" altLang="en-US" sz="2400">
                <a:latin typeface="Courier New" panose="02070309020205020404" pitchFamily="49" charset="0"/>
              </a:rPr>
              <a:t>Fully unsaturated / 3 or 4 double bonds.</a:t>
            </a:r>
          </a:p>
          <a:p>
            <a:pPr>
              <a:spcBef>
                <a:spcPts val="600"/>
              </a:spcBef>
            </a:pPr>
            <a:r>
              <a:rPr lang="en-GB" altLang="en-US" sz="2400">
                <a:latin typeface="Courier New" panose="02070309020205020404" pitchFamily="49" charset="0"/>
              </a:rPr>
              <a:t>Still known by old names – systematic names too long.</a:t>
            </a:r>
          </a:p>
          <a:p>
            <a:r>
              <a:rPr lang="en-GB" altLang="en-US" sz="2400">
                <a:latin typeface="Courier New" panose="02070309020205020404" pitchFamily="49" charset="0"/>
              </a:rPr>
              <a:t>Thought to cause blockage of blood vessels and heart disease, especially the saturated ones.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0F040AB-68EB-8158-E4BD-CD1CFD34C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Fat facts!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380952B-3009-BEFD-6222-874CEDCFC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0772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altLang="en-US" sz="2400">
                <a:latin typeface="Courier New" panose="02070309020205020404" pitchFamily="49" charset="0"/>
              </a:rPr>
              <a:t>Natural oils and fats are </a:t>
            </a:r>
            <a:r>
              <a:rPr lang="en-GB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mixtures of triesters</a:t>
            </a:r>
            <a:r>
              <a:rPr lang="en-GB" altLang="en-US" sz="2400">
                <a:latin typeface="Courier New" panose="02070309020205020404" pitchFamily="49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GB" altLang="en-US" sz="2400">
                <a:latin typeface="Courier New" panose="02070309020205020404" pitchFamily="49" charset="0"/>
              </a:rPr>
              <a:t>Can be split up by </a:t>
            </a:r>
            <a:r>
              <a:rPr lang="en-GB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hydrolysis, </a:t>
            </a:r>
            <a:r>
              <a:rPr lang="en-GB" altLang="en-US" sz="2400">
                <a:latin typeface="Courier New" panose="02070309020205020404" pitchFamily="49" charset="0"/>
              </a:rPr>
              <a:t>heat with conc. NaOH.</a:t>
            </a:r>
          </a:p>
          <a:p>
            <a:pPr>
              <a:spcBef>
                <a:spcPts val="600"/>
              </a:spcBef>
            </a:pPr>
            <a:r>
              <a:rPr lang="en-GB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Triester + NaOH </a:t>
            </a:r>
            <a:r>
              <a:rPr lang="en-GB" altLang="en-US" sz="2000" b="1">
                <a:solidFill>
                  <a:srgbClr val="0000FF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GB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 glycerol + sodium salt of acid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altLang="en-US" sz="2400">
                <a:latin typeface="Courier New" panose="02070309020205020404" pitchFamily="49" charset="0"/>
              </a:rPr>
              <a:t>Basis of soap manufacture eg. </a:t>
            </a:r>
            <a:r>
              <a:rPr lang="en-GB" altLang="en-US" sz="2400" i="1">
                <a:latin typeface="Courier New" panose="02070309020205020404" pitchFamily="49" charset="0"/>
              </a:rPr>
              <a:t>“Palmolive”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altLang="en-US" sz="2400">
                <a:latin typeface="Courier New" panose="02070309020205020404" pitchFamily="49" charset="0"/>
              </a:rPr>
              <a:t>Convert sodium salts to free acids by adding dil. HCl or other mineral acid.</a:t>
            </a:r>
          </a:p>
          <a:p>
            <a:endParaRPr lang="en-GB" altLang="en-US" sz="240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BA0D044-FE8D-35C4-F6BD-E0CB7AEC3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Solid or...?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2A6D57A-3D5B-9C1D-7B63-AB32F174832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3810000"/>
            <a:ext cx="7239000" cy="2286000"/>
          </a:xfrm>
        </p:spPr>
        <p:txBody>
          <a:bodyPr/>
          <a:lstStyle/>
          <a:p>
            <a:r>
              <a:rPr lang="en-GB" altLang="en-US" sz="2800"/>
              <a:t>Fatty acids present in mixture affect the properties.</a:t>
            </a:r>
          </a:p>
          <a:p>
            <a:r>
              <a:rPr lang="en-GB" altLang="en-US" sz="2800"/>
              <a:t>Saturated triglycerides pack closely together.</a:t>
            </a:r>
          </a:p>
          <a:p>
            <a:r>
              <a:rPr lang="en-GB" altLang="en-US" sz="2800"/>
              <a:t>Attractive forces - higher melting point.</a:t>
            </a:r>
          </a:p>
        </p:txBody>
      </p:sp>
      <p:pic>
        <p:nvPicPr>
          <p:cNvPr id="20493" name="Picture 13">
            <a:extLst>
              <a:ext uri="{FF2B5EF4-FFF2-40B4-BE49-F238E27FC236}">
                <a16:creationId xmlns:a16="http://schemas.microsoft.com/office/drawing/2014/main" id="{6406F9F9-28D2-274E-E870-15793715C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848600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494" name="Object 14">
            <a:extLst>
              <a:ext uri="{FF2B5EF4-FFF2-40B4-BE49-F238E27FC236}">
                <a16:creationId xmlns:a16="http://schemas.microsoft.com/office/drawing/2014/main" id="{7BE68DFC-C7E2-09CB-593E-A4601DB36D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657225"/>
          <a:ext cx="17526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6447240" imgH="4219920" progId="MS_ClipArt_Gallery.5">
                  <p:embed/>
                </p:oleObj>
              </mc:Choice>
              <mc:Fallback>
                <p:oleObj name="Clip" r:id="rId4" imgW="6447240" imgH="4219920" progId="MS_ClipArt_Gallery.5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57225"/>
                        <a:ext cx="17526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27D9195-125C-A48F-68F0-0BAC1753F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GB" altLang="en-US"/>
              <a:t>…or Liquid?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2C5A16D-17B6-91DA-7D3D-E10391EE5E0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191000"/>
            <a:ext cx="7772400" cy="2362200"/>
          </a:xfrm>
        </p:spPr>
        <p:txBody>
          <a:bodyPr/>
          <a:lstStyle/>
          <a:p>
            <a:r>
              <a:rPr lang="en-GB" altLang="en-US" sz="2400"/>
              <a:t>Unsaturated triglyceride molecules cannot pack closely together because of </a:t>
            </a:r>
            <a:r>
              <a:rPr lang="en-GB" altLang="en-US" sz="2400" i="1"/>
              <a:t>cis</a:t>
            </a:r>
            <a:r>
              <a:rPr lang="en-GB" altLang="en-US" sz="2400"/>
              <a:t> double bonds - causes kinks!</a:t>
            </a:r>
          </a:p>
          <a:p>
            <a:r>
              <a:rPr lang="en-GB" altLang="en-US" sz="2400"/>
              <a:t>Intermolecular forces are weaker.</a:t>
            </a:r>
          </a:p>
          <a:p>
            <a:r>
              <a:rPr lang="en-GB" altLang="en-US" sz="2400"/>
              <a:t>Less energy needed to separate molecules - lower melting point.</a:t>
            </a:r>
          </a:p>
        </p:txBody>
      </p:sp>
      <p:pic>
        <p:nvPicPr>
          <p:cNvPr id="21512" name="Picture 8">
            <a:extLst>
              <a:ext uri="{FF2B5EF4-FFF2-40B4-BE49-F238E27FC236}">
                <a16:creationId xmlns:a16="http://schemas.microsoft.com/office/drawing/2014/main" id="{A17496A4-706D-7E28-60A5-43B66A17B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5867400" cy="277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513" name="Object 9">
            <a:extLst>
              <a:ext uri="{FF2B5EF4-FFF2-40B4-BE49-F238E27FC236}">
                <a16:creationId xmlns:a16="http://schemas.microsoft.com/office/drawing/2014/main" id="{7E0FF57E-6161-61B8-DDF3-92358CB90F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685800"/>
          <a:ext cx="1430338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738080" imgH="2154600" progId="MS_ClipArt_Gallery.5">
                  <p:embed/>
                </p:oleObj>
              </mc:Choice>
              <mc:Fallback>
                <p:oleObj name="Clip" r:id="rId4" imgW="1738080" imgH="2154600" progId="MS_ClipArt_Gallery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85800"/>
                        <a:ext cx="1430338" cy="177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1F4D0F5-8B04-DEC8-535D-EE56A1360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GB" altLang="en-US"/>
              <a:t>Converting oil to fat.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EF61ADC-4AFD-DFAD-E558-B39B6C7E9C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3962400"/>
            <a:ext cx="7772400" cy="2362200"/>
          </a:xfrm>
        </p:spPr>
        <p:txBody>
          <a:bodyPr/>
          <a:lstStyle/>
          <a:p>
            <a:r>
              <a:rPr lang="en-GB" altLang="en-US" sz="2400"/>
              <a:t>Most natural oils need processing to make them fit for use.</a:t>
            </a:r>
          </a:p>
          <a:p>
            <a:r>
              <a:rPr lang="en-GB" altLang="en-US" sz="2400" b="1"/>
              <a:t>Hydrogenation </a:t>
            </a:r>
            <a:r>
              <a:rPr lang="en-GB" altLang="en-US" sz="2400"/>
              <a:t>of unsaturated oils - make margarine.</a:t>
            </a:r>
          </a:p>
          <a:p>
            <a:r>
              <a:rPr lang="en-GB" altLang="en-US" sz="2400" i="1"/>
              <a:t>Controlled</a:t>
            </a:r>
            <a:r>
              <a:rPr lang="en-GB" altLang="en-US" sz="2400"/>
              <a:t> hydrogenation makes oils more solid.</a:t>
            </a:r>
          </a:p>
          <a:p>
            <a:r>
              <a:rPr lang="en-GB" altLang="en-US" sz="2400"/>
              <a:t>Pass H</a:t>
            </a:r>
            <a:r>
              <a:rPr lang="en-GB" altLang="en-US" sz="2400" baseline="-25000"/>
              <a:t>2</a:t>
            </a:r>
            <a:r>
              <a:rPr lang="en-GB" altLang="en-US" sz="2400"/>
              <a:t> through heated oil - nickel catalyst.</a:t>
            </a:r>
          </a:p>
          <a:p>
            <a:r>
              <a:rPr lang="en-GB" altLang="en-US" sz="2400"/>
              <a:t>Add flavourings, salt, vitamins etc.</a:t>
            </a:r>
          </a:p>
        </p:txBody>
      </p:sp>
      <p:grpSp>
        <p:nvGrpSpPr>
          <p:cNvPr id="22559" name="Group 31">
            <a:extLst>
              <a:ext uri="{FF2B5EF4-FFF2-40B4-BE49-F238E27FC236}">
                <a16:creationId xmlns:a16="http://schemas.microsoft.com/office/drawing/2014/main" id="{1CF30F4D-A080-4971-F647-8755DEF46DD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914400"/>
            <a:ext cx="8343900" cy="2857500"/>
            <a:chOff x="1080" y="2337"/>
            <a:chExt cx="13140" cy="4500"/>
          </a:xfrm>
        </p:grpSpPr>
        <p:grpSp>
          <p:nvGrpSpPr>
            <p:cNvPr id="22560" name="Group 32">
              <a:extLst>
                <a:ext uri="{FF2B5EF4-FFF2-40B4-BE49-F238E27FC236}">
                  <a16:creationId xmlns:a16="http://schemas.microsoft.com/office/drawing/2014/main" id="{EA0D7E87-5618-6687-E4B9-0FF64DE619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0" y="2337"/>
              <a:ext cx="13140" cy="3780"/>
              <a:chOff x="1080" y="2877"/>
              <a:chExt cx="13140" cy="3780"/>
            </a:xfrm>
          </p:grpSpPr>
          <p:sp>
            <p:nvSpPr>
              <p:cNvPr id="22561" name="Line 33">
                <a:extLst>
                  <a:ext uri="{FF2B5EF4-FFF2-40B4-BE49-F238E27FC236}">
                    <a16:creationId xmlns:a16="http://schemas.microsoft.com/office/drawing/2014/main" id="{B592A5D8-5F4E-C02F-1913-1F7E5A5815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735" y="50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2562" name="Group 34">
                <a:extLst>
                  <a:ext uri="{FF2B5EF4-FFF2-40B4-BE49-F238E27FC236}">
                    <a16:creationId xmlns:a16="http://schemas.microsoft.com/office/drawing/2014/main" id="{52508672-E7AB-4D5F-DAF5-EFF904D8D4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80" y="2877"/>
                <a:ext cx="13140" cy="3780"/>
                <a:chOff x="1080" y="2877"/>
                <a:chExt cx="13140" cy="3780"/>
              </a:xfrm>
            </p:grpSpPr>
            <p:sp>
              <p:nvSpPr>
                <p:cNvPr id="22563" name="AutoShape 35">
                  <a:extLst>
                    <a:ext uri="{FF2B5EF4-FFF2-40B4-BE49-F238E27FC236}">
                      <a16:creationId xmlns:a16="http://schemas.microsoft.com/office/drawing/2014/main" id="{29990DA8-85EC-4EF1-57C7-320B1DF32D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" y="3957"/>
                  <a:ext cx="2880" cy="1440"/>
                </a:xfrm>
                <a:prstGeom prst="flowChartDecision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altLang="en-US" sz="1200"/>
                </a:p>
                <a:p>
                  <a:r>
                    <a:rPr lang="en-GB" altLang="en-US" sz="1200"/>
                    <a:t>Oil mixture</a:t>
                  </a:r>
                </a:p>
              </p:txBody>
            </p:sp>
            <p:sp>
              <p:nvSpPr>
                <p:cNvPr id="22564" name="Text Box 36">
                  <a:extLst>
                    <a:ext uri="{FF2B5EF4-FFF2-40B4-BE49-F238E27FC236}">
                      <a16:creationId xmlns:a16="http://schemas.microsoft.com/office/drawing/2014/main" id="{1C64AD47-6133-726C-6D4B-42A6BB6E2B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4497"/>
                  <a:ext cx="12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GB" altLang="en-US" sz="1200"/>
                    <a:t>Refiner</a:t>
                  </a:r>
                </a:p>
              </p:txBody>
            </p:sp>
            <p:sp>
              <p:nvSpPr>
                <p:cNvPr id="22565" name="Text Box 37">
                  <a:extLst>
                    <a:ext uri="{FF2B5EF4-FFF2-40B4-BE49-F238E27FC236}">
                      <a16:creationId xmlns:a16="http://schemas.microsoft.com/office/drawing/2014/main" id="{3A954116-991E-8FBC-DF54-25F8922660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40" y="4497"/>
                  <a:ext cx="180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GB" altLang="en-US" sz="1200"/>
                    <a:t>Hydrogenation</a:t>
                  </a:r>
                </a:p>
              </p:txBody>
            </p:sp>
            <p:sp>
              <p:nvSpPr>
                <p:cNvPr id="22566" name="Text Box 38">
                  <a:extLst>
                    <a:ext uri="{FF2B5EF4-FFF2-40B4-BE49-F238E27FC236}">
                      <a16:creationId xmlns:a16="http://schemas.microsoft.com/office/drawing/2014/main" id="{7A71A09B-C706-C9D5-0978-A32C1376E6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00" y="4497"/>
                  <a:ext cx="108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GB" altLang="en-US" sz="1200"/>
                    <a:t>Blender</a:t>
                  </a:r>
                </a:p>
              </p:txBody>
            </p:sp>
            <p:sp>
              <p:nvSpPr>
                <p:cNvPr id="22567" name="Text Box 39">
                  <a:extLst>
                    <a:ext uri="{FF2B5EF4-FFF2-40B4-BE49-F238E27FC236}">
                      <a16:creationId xmlns:a16="http://schemas.microsoft.com/office/drawing/2014/main" id="{115B8442-19E7-43FD-D0DE-B5DBB38193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40" y="4497"/>
                  <a:ext cx="14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GB" altLang="en-US" sz="1200"/>
                    <a:t>Emulsifier</a:t>
                  </a:r>
                </a:p>
              </p:txBody>
            </p:sp>
            <p:sp>
              <p:nvSpPr>
                <p:cNvPr id="22568" name="AutoShape 40">
                  <a:extLst>
                    <a:ext uri="{FF2B5EF4-FFF2-40B4-BE49-F238E27FC236}">
                      <a16:creationId xmlns:a16="http://schemas.microsoft.com/office/drawing/2014/main" id="{01BAEC4E-54F4-D82B-8A42-26BCD6B745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340" y="3957"/>
                  <a:ext cx="2880" cy="1440"/>
                </a:xfrm>
                <a:prstGeom prst="flowChartDecision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altLang="en-US" sz="1200"/>
                </a:p>
                <a:p>
                  <a:r>
                    <a:rPr lang="en-GB" altLang="en-US" sz="1200"/>
                    <a:t>Margarine</a:t>
                  </a:r>
                </a:p>
              </p:txBody>
            </p:sp>
            <p:sp>
              <p:nvSpPr>
                <p:cNvPr id="22569" name="AutoShape 41">
                  <a:extLst>
                    <a:ext uri="{FF2B5EF4-FFF2-40B4-BE49-F238E27FC236}">
                      <a16:creationId xmlns:a16="http://schemas.microsoft.com/office/drawing/2014/main" id="{457CA040-F94A-ACB9-6AC9-FBA0FC92BD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80" y="5397"/>
                  <a:ext cx="2340" cy="900"/>
                </a:xfrm>
                <a:prstGeom prst="flowChartDecision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 altLang="en-US" sz="1200"/>
                    <a:t>Catalyst</a:t>
                  </a:r>
                </a:p>
              </p:txBody>
            </p:sp>
            <p:sp>
              <p:nvSpPr>
                <p:cNvPr id="22570" name="AutoShape 42">
                  <a:extLst>
                    <a:ext uri="{FF2B5EF4-FFF2-40B4-BE49-F238E27FC236}">
                      <a16:creationId xmlns:a16="http://schemas.microsoft.com/office/drawing/2014/main" id="{D97805B0-691C-75D3-AC78-07E748E28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80" y="3237"/>
                  <a:ext cx="2340" cy="900"/>
                </a:xfrm>
                <a:prstGeom prst="flowChartDecision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 altLang="en-US" sz="1200"/>
                    <a:t>Hydrogen</a:t>
                  </a:r>
                </a:p>
              </p:txBody>
            </p:sp>
            <p:sp>
              <p:nvSpPr>
                <p:cNvPr id="22571" name="AutoShape 43">
                  <a:extLst>
                    <a:ext uri="{FF2B5EF4-FFF2-40B4-BE49-F238E27FC236}">
                      <a16:creationId xmlns:a16="http://schemas.microsoft.com/office/drawing/2014/main" id="{A9E2EF6F-0D02-8E8F-EB5D-F574E72C15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80" y="2877"/>
                  <a:ext cx="2340" cy="1260"/>
                </a:xfrm>
                <a:prstGeom prst="flowChartDecision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GB" altLang="en-US" sz="1200"/>
                    <a:t>Fat free milk</a:t>
                  </a:r>
                </a:p>
              </p:txBody>
            </p:sp>
            <p:sp>
              <p:nvSpPr>
                <p:cNvPr id="22572" name="AutoShape 44">
                  <a:extLst>
                    <a:ext uri="{FF2B5EF4-FFF2-40B4-BE49-F238E27FC236}">
                      <a16:creationId xmlns:a16="http://schemas.microsoft.com/office/drawing/2014/main" id="{3C311766-8868-6DBB-F4EA-D2912944F5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80" y="5397"/>
                  <a:ext cx="2700" cy="1260"/>
                </a:xfrm>
                <a:prstGeom prst="flowChartDecision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GB" altLang="en-US" sz="1200"/>
                    <a:t>Flavourings etc.</a:t>
                  </a:r>
                </a:p>
              </p:txBody>
            </p:sp>
            <p:sp>
              <p:nvSpPr>
                <p:cNvPr id="22573" name="Line 45">
                  <a:extLst>
                    <a:ext uri="{FF2B5EF4-FFF2-40B4-BE49-F238E27FC236}">
                      <a16:creationId xmlns:a16="http://schemas.microsoft.com/office/drawing/2014/main" id="{C0805FA4-1A3E-D6FD-3B7C-D4B151FD16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0" y="4677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74" name="Line 46">
                  <a:extLst>
                    <a:ext uri="{FF2B5EF4-FFF2-40B4-BE49-F238E27FC236}">
                      <a16:creationId xmlns:a16="http://schemas.microsoft.com/office/drawing/2014/main" id="{D4667CF5-B572-11D1-A25E-A223E90B5B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80" y="4677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75" name="Line 47">
                  <a:extLst>
                    <a:ext uri="{FF2B5EF4-FFF2-40B4-BE49-F238E27FC236}">
                      <a16:creationId xmlns:a16="http://schemas.microsoft.com/office/drawing/2014/main" id="{1EFDB807-118C-9A2D-F093-42A69AE457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740" y="4677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76" name="Line 48">
                  <a:extLst>
                    <a:ext uri="{FF2B5EF4-FFF2-40B4-BE49-F238E27FC236}">
                      <a16:creationId xmlns:a16="http://schemas.microsoft.com/office/drawing/2014/main" id="{96DB820E-82AB-AAB2-AABA-C07902CF34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180" y="4677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77" name="Line 49">
                  <a:extLst>
                    <a:ext uri="{FF2B5EF4-FFF2-40B4-BE49-F238E27FC236}">
                      <a16:creationId xmlns:a16="http://schemas.microsoft.com/office/drawing/2014/main" id="{652BE7C5-6CE6-1950-5258-CE4C0C7C22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980" y="4677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78" name="Line 50">
                  <a:extLst>
                    <a:ext uri="{FF2B5EF4-FFF2-40B4-BE49-F238E27FC236}">
                      <a16:creationId xmlns:a16="http://schemas.microsoft.com/office/drawing/2014/main" id="{26AAF63F-11A9-41F8-8282-7C856E83A2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50" y="4125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79" name="Line 51">
                  <a:extLst>
                    <a:ext uri="{FF2B5EF4-FFF2-40B4-BE49-F238E27FC236}">
                      <a16:creationId xmlns:a16="http://schemas.microsoft.com/office/drawing/2014/main" id="{D29FB042-86D2-40C1-06B9-89C146C68F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350" y="4140"/>
                  <a:ext cx="0" cy="3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80" name="Line 52">
                  <a:extLst>
                    <a:ext uri="{FF2B5EF4-FFF2-40B4-BE49-F238E27FC236}">
                      <a16:creationId xmlns:a16="http://schemas.microsoft.com/office/drawing/2014/main" id="{38B5702E-D6D9-8728-385A-2727BD8470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530" y="5040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22581" name="Rectangle 53">
              <a:extLst>
                <a:ext uri="{FF2B5EF4-FFF2-40B4-BE49-F238E27FC236}">
                  <a16:creationId xmlns:a16="http://schemas.microsoft.com/office/drawing/2014/main" id="{9D9CABF9-1FF1-4A42-7B9E-50A50BD14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" y="5757"/>
              <a:ext cx="18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82" name="Text Box 54">
              <a:extLst>
                <a:ext uri="{FF2B5EF4-FFF2-40B4-BE49-F238E27FC236}">
                  <a16:creationId xmlns:a16="http://schemas.microsoft.com/office/drawing/2014/main" id="{4CEFDF08-F949-BB99-52C8-C120841FA5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0" y="5757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altLang="en-US" sz="1400" i="1"/>
                <a:t>Processes involved</a:t>
              </a:r>
            </a:p>
          </p:txBody>
        </p:sp>
        <p:sp>
          <p:nvSpPr>
            <p:cNvPr id="22583" name="AutoShape 55">
              <a:extLst>
                <a:ext uri="{FF2B5EF4-FFF2-40B4-BE49-F238E27FC236}">
                  <a16:creationId xmlns:a16="http://schemas.microsoft.com/office/drawing/2014/main" id="{0E216CAC-1ABB-A6B2-B6FE-14E4B3224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6297"/>
              <a:ext cx="1620" cy="54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84" name="Text Box 56">
              <a:extLst>
                <a:ext uri="{FF2B5EF4-FFF2-40B4-BE49-F238E27FC236}">
                  <a16:creationId xmlns:a16="http://schemas.microsoft.com/office/drawing/2014/main" id="{51EF55F6-973D-C61F-6498-DE2D0A4C2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0" y="6297"/>
              <a:ext cx="27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altLang="en-US" sz="1400" i="1"/>
                <a:t>Chemicals involved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387</Words>
  <Application>Microsoft Office PowerPoint</Application>
  <PresentationFormat>On-screen Show (4:3)</PresentationFormat>
  <Paragraphs>65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Times New Roman</vt:lpstr>
      <vt:lpstr>Courier New</vt:lpstr>
      <vt:lpstr>Wingdings</vt:lpstr>
      <vt:lpstr>Arial</vt:lpstr>
      <vt:lpstr>Default Design</vt:lpstr>
      <vt:lpstr>Microsoft Clip Gallery</vt:lpstr>
      <vt:lpstr>Microsoft Word Document</vt:lpstr>
      <vt:lpstr>13.6 Oils and Fats</vt:lpstr>
      <vt:lpstr>Chemical structure.</vt:lpstr>
      <vt:lpstr>Table 11 Common fatty acids</vt:lpstr>
      <vt:lpstr>Types of triesters</vt:lpstr>
      <vt:lpstr>Fats and fatty acids.</vt:lpstr>
      <vt:lpstr>Fat facts!</vt:lpstr>
      <vt:lpstr>Solid or...?</vt:lpstr>
      <vt:lpstr>…or Liquid?</vt:lpstr>
      <vt:lpstr>Converting oil to fat.</vt:lpstr>
      <vt:lpstr>PowerPoint Presentation</vt:lpstr>
    </vt:vector>
  </TitlesOfParts>
  <Company>Small Heath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13.6 Oils and Fats</dc:title>
  <dc:creator>M Tyrrell</dc:creator>
  <cp:lastModifiedBy>Nayan GRIFFITHS</cp:lastModifiedBy>
  <cp:revision>14</cp:revision>
  <cp:lastPrinted>2002-03-05T22:45:04Z</cp:lastPrinted>
  <dcterms:created xsi:type="dcterms:W3CDTF">2002-03-05T19:45:16Z</dcterms:created>
  <dcterms:modified xsi:type="dcterms:W3CDTF">2023-05-23T22:05:45Z</dcterms:modified>
</cp:coreProperties>
</file>